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1" r:id="rId5"/>
    <p:sldId id="260" r:id="rId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>
      <p:cViewPr varScale="1">
        <p:scale>
          <a:sx n="117" d="100"/>
          <a:sy n="117" d="100"/>
        </p:scale>
        <p:origin x="148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549801-07F4-3443-8173-A62F3F2A464F}" type="datetimeFigureOut">
              <a:rPr kumimoji="1" lang="zh-TW" altLang="en-US" smtClean="0"/>
              <a:t>2019/11/6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B817AF-737D-314F-8370-D08E2C76377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3197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B817AF-737D-314F-8370-D08E2C763773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0753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745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4977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4279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8809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1709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8236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0282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3054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380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9526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6961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5F2F2-D1C5-43B0-AA8F-045E1ECB90F7}" type="datetimeFigureOut">
              <a:rPr lang="zh-TW" altLang="en-US" smtClean="0"/>
              <a:t>2019/11/6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02BFE-E342-4471-B277-849E501F17E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703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A65C3A7C-F9B9-484E-B23F-1CE5AE6F5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" y="1810230"/>
            <a:ext cx="9144000" cy="504777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07504" y="980728"/>
            <a:ext cx="2088232" cy="578882"/>
          </a:xfrm>
          <a:prstGeom prst="round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觀察網站</a:t>
            </a:r>
          </a:p>
        </p:txBody>
      </p:sp>
      <p:sp>
        <p:nvSpPr>
          <p:cNvPr id="6" name="矩形 5"/>
          <p:cNvSpPr/>
          <p:nvPr/>
        </p:nvSpPr>
        <p:spPr>
          <a:xfrm>
            <a:off x="120756" y="-46459"/>
            <a:ext cx="43396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實作架構與</a:t>
            </a:r>
            <a:r>
              <a:rPr lang="zh-TW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流程說明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A7441CA-6C44-304F-9046-591EC0EE1AA3}"/>
              </a:ext>
            </a:extLst>
          </p:cNvPr>
          <p:cNvSpPr txBox="1"/>
          <p:nvPr/>
        </p:nvSpPr>
        <p:spPr>
          <a:xfrm>
            <a:off x="2387757" y="980728"/>
            <a:ext cx="2160240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2.</a:t>
            </a:r>
            <a:r>
              <a:rPr lang="zh-TW" altLang="en-US" dirty="0"/>
              <a:t>資料萃取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C4C5E20-C11E-D246-BA52-A753E9F82A7C}"/>
              </a:ext>
            </a:extLst>
          </p:cNvPr>
          <p:cNvSpPr txBox="1"/>
          <p:nvPr/>
        </p:nvSpPr>
        <p:spPr>
          <a:xfrm>
            <a:off x="4740018" y="980728"/>
            <a:ext cx="2088232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3.</a:t>
            </a:r>
            <a:r>
              <a:rPr lang="zh-TW" altLang="en-US" dirty="0"/>
              <a:t>資料梳理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1B8B2A3-BF3D-554B-B7B2-672BC6545B9B}"/>
              </a:ext>
            </a:extLst>
          </p:cNvPr>
          <p:cNvSpPr txBox="1"/>
          <p:nvPr/>
        </p:nvSpPr>
        <p:spPr>
          <a:xfrm>
            <a:off x="7020270" y="980728"/>
            <a:ext cx="2088233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4.</a:t>
            </a:r>
            <a:r>
              <a:rPr lang="zh-TW" altLang="en-US" dirty="0"/>
              <a:t>資料分析</a:t>
            </a:r>
          </a:p>
        </p:txBody>
      </p:sp>
      <p:pic>
        <p:nvPicPr>
          <p:cNvPr id="3" name="圖形 2" descr="放大鏡">
            <a:extLst>
              <a:ext uri="{FF2B5EF4-FFF2-40B4-BE49-F238E27FC236}">
                <a16:creationId xmlns:a16="http://schemas.microsoft.com/office/drawing/2014/main" id="{EC1B3729-035C-A943-B254-431F643E3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7864" y="4437112"/>
            <a:ext cx="1512168" cy="1512168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6B96532-F544-0B4E-B49D-50E84EE82700}"/>
              </a:ext>
            </a:extLst>
          </p:cNvPr>
          <p:cNvSpPr/>
          <p:nvPr/>
        </p:nvSpPr>
        <p:spPr>
          <a:xfrm>
            <a:off x="102433" y="624308"/>
            <a:ext cx="7055577" cy="105801"/>
          </a:xfrm>
          <a:prstGeom prst="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42000">
                <a:srgbClr val="92D050">
                  <a:shade val="67500"/>
                  <a:satMod val="115000"/>
                </a:srgbClr>
              </a:gs>
              <a:gs pos="79000">
                <a:sysClr val="window" lastClr="FFFFFF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89592" tIns="44797" rIns="89592" bIns="44797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6A55"/>
              </a:buClr>
              <a:buSzTx/>
              <a:buFontTx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9325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C686DAC8-DCED-234A-86F8-A5625B49A9D0}"/>
              </a:ext>
            </a:extLst>
          </p:cNvPr>
          <p:cNvSpPr txBox="1"/>
          <p:nvPr/>
        </p:nvSpPr>
        <p:spPr>
          <a:xfrm>
            <a:off x="107504" y="980728"/>
            <a:ext cx="2088232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觀察網站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AA79B6F-70E9-7740-AC42-052141C78DE9}"/>
              </a:ext>
            </a:extLst>
          </p:cNvPr>
          <p:cNvSpPr/>
          <p:nvPr/>
        </p:nvSpPr>
        <p:spPr>
          <a:xfrm>
            <a:off x="120756" y="-46459"/>
            <a:ext cx="43396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實作架構與</a:t>
            </a:r>
            <a:r>
              <a:rPr lang="zh-TW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流程說明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9071EBE-9205-C64E-8D29-66B9FEFA2020}"/>
              </a:ext>
            </a:extLst>
          </p:cNvPr>
          <p:cNvSpPr txBox="1"/>
          <p:nvPr/>
        </p:nvSpPr>
        <p:spPr>
          <a:xfrm>
            <a:off x="2387757" y="980728"/>
            <a:ext cx="2160240" cy="578882"/>
          </a:xfrm>
          <a:prstGeom prst="round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2.</a:t>
            </a:r>
            <a:r>
              <a:rPr lang="zh-TW" altLang="en-US" dirty="0"/>
              <a:t>資料萃取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7DCE9CF-2B93-A244-904B-5A37EDFA848A}"/>
              </a:ext>
            </a:extLst>
          </p:cNvPr>
          <p:cNvSpPr txBox="1"/>
          <p:nvPr/>
        </p:nvSpPr>
        <p:spPr>
          <a:xfrm>
            <a:off x="4740018" y="980728"/>
            <a:ext cx="2088232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3.</a:t>
            </a:r>
            <a:r>
              <a:rPr lang="zh-TW" altLang="en-US" dirty="0"/>
              <a:t>資料梳理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2A57824-0B9B-704A-9563-59D2D2BCABF1}"/>
              </a:ext>
            </a:extLst>
          </p:cNvPr>
          <p:cNvSpPr txBox="1"/>
          <p:nvPr/>
        </p:nvSpPr>
        <p:spPr>
          <a:xfrm>
            <a:off x="7020270" y="980728"/>
            <a:ext cx="2088233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4.</a:t>
            </a:r>
            <a:r>
              <a:rPr lang="zh-TW" altLang="en-US" dirty="0"/>
              <a:t>資料分析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628E039-9261-874A-BCD3-BEB13BFBE6EF}"/>
              </a:ext>
            </a:extLst>
          </p:cNvPr>
          <p:cNvSpPr/>
          <p:nvPr/>
        </p:nvSpPr>
        <p:spPr>
          <a:xfrm>
            <a:off x="102433" y="624308"/>
            <a:ext cx="7055577" cy="105801"/>
          </a:xfrm>
          <a:prstGeom prst="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42000">
                <a:srgbClr val="92D050">
                  <a:shade val="67500"/>
                  <a:satMod val="115000"/>
                </a:srgbClr>
              </a:gs>
              <a:gs pos="79000">
                <a:sysClr val="window" lastClr="FFFFFF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89592" tIns="44797" rIns="89592" bIns="44797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6A55"/>
              </a:buClr>
              <a:buSzTx/>
              <a:buFontTx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9D2324B-8618-DD44-BBD9-D2209AAA9F50}"/>
              </a:ext>
            </a:extLst>
          </p:cNvPr>
          <p:cNvSpPr/>
          <p:nvPr/>
        </p:nvSpPr>
        <p:spPr>
          <a:xfrm>
            <a:off x="347354" y="2165420"/>
            <a:ext cx="835061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</a:t>
            </a:r>
            <a:r>
              <a:rPr lang="en-US" altLang="zh-CN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Requests</a:t>
            </a:r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將所需資料載回來，並將</a:t>
            </a:r>
            <a:r>
              <a:rPr lang="en-US" altLang="zh-CN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Raw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data</a:t>
            </a:r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寫入指定路徑資料夾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提供後續分析運用（考量會用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excel</a:t>
            </a:r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開啟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編碼採用</a:t>
            </a:r>
            <a:r>
              <a:rPr lang="en-US" altLang="zh-CN" sz="20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utf8-sig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9CFDDF8-A131-4A43-A9E0-5E7E4F1868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13" t="23852" r="3819" b="41202"/>
          <a:stretch/>
        </p:blipFill>
        <p:spPr>
          <a:xfrm>
            <a:off x="326534" y="2994921"/>
            <a:ext cx="8334875" cy="339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204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E238A26-5987-DF4F-A78F-7C6E2FDB1DB0}"/>
              </a:ext>
            </a:extLst>
          </p:cNvPr>
          <p:cNvSpPr txBox="1"/>
          <p:nvPr/>
        </p:nvSpPr>
        <p:spPr>
          <a:xfrm>
            <a:off x="107504" y="980728"/>
            <a:ext cx="2088232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觀察網站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E299C9E-A07A-BE41-98E3-9D00B3609ED6}"/>
              </a:ext>
            </a:extLst>
          </p:cNvPr>
          <p:cNvSpPr/>
          <p:nvPr/>
        </p:nvSpPr>
        <p:spPr>
          <a:xfrm>
            <a:off x="120756" y="-46459"/>
            <a:ext cx="43396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實作架構與</a:t>
            </a:r>
            <a:r>
              <a:rPr lang="zh-TW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流程說明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ECFEDD3-34F1-634C-9FDB-8DDF84412EE9}"/>
              </a:ext>
            </a:extLst>
          </p:cNvPr>
          <p:cNvSpPr txBox="1"/>
          <p:nvPr/>
        </p:nvSpPr>
        <p:spPr>
          <a:xfrm>
            <a:off x="2387757" y="980728"/>
            <a:ext cx="2160240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2.</a:t>
            </a:r>
            <a:r>
              <a:rPr lang="zh-TW" altLang="en-US" dirty="0"/>
              <a:t>資料萃取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24562A2-C6F2-7C4F-B971-F4ED7FCFD75F}"/>
              </a:ext>
            </a:extLst>
          </p:cNvPr>
          <p:cNvSpPr txBox="1"/>
          <p:nvPr/>
        </p:nvSpPr>
        <p:spPr>
          <a:xfrm>
            <a:off x="4740018" y="980728"/>
            <a:ext cx="2088232" cy="578882"/>
          </a:xfrm>
          <a:prstGeom prst="round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3.</a:t>
            </a:r>
            <a:r>
              <a:rPr lang="zh-TW" altLang="en-US" dirty="0"/>
              <a:t>資料梳理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A76DDB0-73C5-0842-9853-96AB2CCF2125}"/>
              </a:ext>
            </a:extLst>
          </p:cNvPr>
          <p:cNvSpPr txBox="1"/>
          <p:nvPr/>
        </p:nvSpPr>
        <p:spPr>
          <a:xfrm>
            <a:off x="7020270" y="980728"/>
            <a:ext cx="2088233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4.</a:t>
            </a:r>
            <a:r>
              <a:rPr lang="zh-TW" altLang="en-US" dirty="0"/>
              <a:t>資料分析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F1707DD-2DC8-C64F-900C-2643FC0A0EC5}"/>
              </a:ext>
            </a:extLst>
          </p:cNvPr>
          <p:cNvSpPr/>
          <p:nvPr/>
        </p:nvSpPr>
        <p:spPr>
          <a:xfrm>
            <a:off x="102433" y="624308"/>
            <a:ext cx="7055577" cy="105801"/>
          </a:xfrm>
          <a:prstGeom prst="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42000">
                <a:srgbClr val="92D050">
                  <a:shade val="67500"/>
                  <a:satMod val="115000"/>
                </a:srgbClr>
              </a:gs>
              <a:gs pos="79000">
                <a:sysClr val="window" lastClr="FFFFFF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89592" tIns="44797" rIns="89592" bIns="44797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6A55"/>
              </a:buClr>
              <a:buSzTx/>
              <a:buFontTx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5695BBB-4881-334A-9EA9-B899B4E34E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14753" r="3791" b="4217"/>
          <a:stretch/>
        </p:blipFill>
        <p:spPr>
          <a:xfrm>
            <a:off x="39035" y="2452118"/>
            <a:ext cx="5324603" cy="428306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7DF3C38C-95CB-A14C-8391-1D435183EE6A}"/>
              </a:ext>
            </a:extLst>
          </p:cNvPr>
          <p:cNvSpPr/>
          <p:nvPr/>
        </p:nvSpPr>
        <p:spPr>
          <a:xfrm>
            <a:off x="158889" y="1787714"/>
            <a:ext cx="82109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將資料讀進</a:t>
            </a:r>
            <a:r>
              <a:rPr lang="en-US" altLang="zh-TW" sz="20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做欄位轉換</a:t>
            </a:r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與整合，並確認欄位格式符合需求。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13">
            <a:extLst>
              <a:ext uri="{FF2B5EF4-FFF2-40B4-BE49-F238E27FC236}">
                <a16:creationId xmlns:a16="http://schemas.microsoft.com/office/drawing/2014/main" id="{C925F92D-BD7F-E444-853B-39DF517D3E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408" y="2452118"/>
            <a:ext cx="3595557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38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716765DE-D710-C043-9C4E-D5CFE395617C}"/>
              </a:ext>
            </a:extLst>
          </p:cNvPr>
          <p:cNvSpPr txBox="1"/>
          <p:nvPr/>
        </p:nvSpPr>
        <p:spPr>
          <a:xfrm>
            <a:off x="107504" y="980728"/>
            <a:ext cx="2088232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觀察網站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C76F792-8081-4E46-9DFE-8CBC35A76F33}"/>
              </a:ext>
            </a:extLst>
          </p:cNvPr>
          <p:cNvSpPr/>
          <p:nvPr/>
        </p:nvSpPr>
        <p:spPr>
          <a:xfrm>
            <a:off x="120756" y="-46459"/>
            <a:ext cx="43396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實作架構與</a:t>
            </a:r>
            <a:r>
              <a:rPr lang="zh-TW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流程說明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A0ED44E-1F81-EE48-AC3D-96AD0B185D83}"/>
              </a:ext>
            </a:extLst>
          </p:cNvPr>
          <p:cNvSpPr txBox="1"/>
          <p:nvPr/>
        </p:nvSpPr>
        <p:spPr>
          <a:xfrm>
            <a:off x="2387757" y="980728"/>
            <a:ext cx="2160240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2.</a:t>
            </a:r>
            <a:r>
              <a:rPr lang="zh-TW" altLang="en-US" dirty="0"/>
              <a:t>資料萃取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5D2F103-26E4-1A4C-A189-3D72F67EB8D7}"/>
              </a:ext>
            </a:extLst>
          </p:cNvPr>
          <p:cNvSpPr txBox="1"/>
          <p:nvPr/>
        </p:nvSpPr>
        <p:spPr>
          <a:xfrm>
            <a:off x="4740018" y="980728"/>
            <a:ext cx="2088232" cy="578882"/>
          </a:xfrm>
          <a:prstGeom prst="roundRect">
            <a:avLst/>
          </a:prstGeom>
          <a:solidFill>
            <a:schemeClr val="bg1">
              <a:lumMod val="50000"/>
              <a:alpha val="80000"/>
            </a:scheme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3.</a:t>
            </a:r>
            <a:r>
              <a:rPr lang="zh-TW" altLang="en-US" dirty="0"/>
              <a:t>資料梳理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C1DA60E-FB4B-2645-BDBB-B2D811D194C4}"/>
              </a:ext>
            </a:extLst>
          </p:cNvPr>
          <p:cNvSpPr txBox="1"/>
          <p:nvPr/>
        </p:nvSpPr>
        <p:spPr>
          <a:xfrm>
            <a:off x="7020270" y="980728"/>
            <a:ext cx="2088233" cy="578882"/>
          </a:xfrm>
          <a:prstGeom prst="round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>
            <a:defPPr>
              <a:defRPr lang="zh-TW"/>
            </a:defPPr>
            <a:lvl1pPr algn="ctr">
              <a:defRPr sz="28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4.</a:t>
            </a:r>
            <a:r>
              <a:rPr lang="zh-TW" altLang="en-US" dirty="0"/>
              <a:t>資料分析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7E5464B-55A7-6F40-B8BE-4DC79419F0C2}"/>
              </a:ext>
            </a:extLst>
          </p:cNvPr>
          <p:cNvSpPr/>
          <p:nvPr/>
        </p:nvSpPr>
        <p:spPr>
          <a:xfrm>
            <a:off x="102433" y="624308"/>
            <a:ext cx="7055577" cy="105801"/>
          </a:xfrm>
          <a:prstGeom prst="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42000">
                <a:srgbClr val="92D050">
                  <a:shade val="67500"/>
                  <a:satMod val="115000"/>
                </a:srgbClr>
              </a:gs>
              <a:gs pos="79000">
                <a:sysClr val="window" lastClr="FFFFFF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89592" tIns="44797" rIns="89592" bIns="44797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6A55"/>
              </a:buClr>
              <a:buSzTx/>
              <a:buFontTx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02875F4-389F-C649-B93B-8DA688975D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0" t="21750" r="5113" b="22354"/>
          <a:stretch/>
        </p:blipFill>
        <p:spPr>
          <a:xfrm>
            <a:off x="683568" y="2420888"/>
            <a:ext cx="7776864" cy="4270596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27B80A6-243D-034C-8CE0-9097D7453D87}"/>
              </a:ext>
            </a:extLst>
          </p:cNvPr>
          <p:cNvSpPr/>
          <p:nvPr/>
        </p:nvSpPr>
        <p:spPr>
          <a:xfrm>
            <a:off x="648174" y="1778564"/>
            <a:ext cx="50465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</a:t>
            </a:r>
            <a:r>
              <a:rPr lang="en-US" altLang="zh-TW" sz="20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DataFrame</a:t>
            </a:r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CN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List</a:t>
            </a:r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做資料篩選與計算。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41183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27384"/>
            <a:ext cx="61863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過程中遇到的問題與解決方法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251520" y="1093514"/>
            <a:ext cx="864096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資料欄位跳欄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說明：</a:t>
            </a:r>
            <a:r>
              <a:rPr lang="zh-CN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部分資料欄位名稱出現逗號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導致跳欄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EX:</a:t>
            </a:r>
            <a:r>
              <a:rPr lang="en-US" altLang="zh-TW" dirty="0" err="1"/>
              <a:t>transaction</a:t>
            </a:r>
            <a:r>
              <a:rPr lang="en-US" altLang="zh-TW" dirty="0"/>
              <a:t> year</a:t>
            </a:r>
            <a:r>
              <a:rPr lang="zh-TW" altLang="en-US" dirty="0"/>
              <a:t> </a:t>
            </a:r>
            <a:r>
              <a:rPr lang="en-US" altLang="zh-TW" dirty="0"/>
              <a:t>,month and day)</a:t>
            </a:r>
          </a:p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解決方式：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在寫入</a:t>
            </a:r>
            <a:r>
              <a:rPr lang="en-US" altLang="zh-CN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csv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時透過</a:t>
            </a:r>
            <a:r>
              <a:rPr lang="en-US" altLang="zh-CN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replace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處理掉逗號導致的問題。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各資料檔相同欄位格式不同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說明：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同一個欄位有為數字格式亦有文字格式資料（</a:t>
            </a:r>
            <a:r>
              <a:rPr lang="en-US" altLang="zh-CN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 :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總樓層數欄位中</a:t>
            </a:r>
            <a:endParaRPr lang="en-US" altLang="zh-CN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</a:t>
            </a:r>
            <a:r>
              <a:rPr lang="en-US" altLang="zh-CN" sz="2000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CN" altLang="en-US" sz="2000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層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也有</a:t>
            </a:r>
            <a:r>
              <a:rPr lang="zh-CN" altLang="en-US" sz="2000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十二層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解決方式：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確認各資料檔欄位格式是否一致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，若不同則調整資料格式，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以總樓層為例，處理方式為寫函式將文字轉成數字，以利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後續篩選與分析。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 startAt="2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 startAt="3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部分車位價格需另外拆算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說明：部分資料有將車位價格獨立呈現，但有部分車位價格是算在總價格中，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導致計算車位價格有誤。</a:t>
            </a:r>
            <a:endParaRPr lang="en-US" altLang="zh-CN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解決方式：</a:t>
            </a:r>
            <a:r>
              <a:rPr lang="en-US" altLang="zh-CN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若該案有車位但無標示車位價格，則額外拆算，</a:t>
            </a:r>
            <a:endParaRPr lang="en-US" altLang="zh-CN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CN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     2.</a:t>
            </a:r>
            <a:r>
              <a:rPr lang="zh-CN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若該案有車位且獨立標示車位價格，則用此標示價格做計算。</a:t>
            </a:r>
            <a:endParaRPr lang="en-US" altLang="zh-CN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 startAt="3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 startAt="3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 startAt="3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AutoNum type="arabicPeriod" startAt="3"/>
            </a:pP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A9F8D1A-9D97-BA4C-9660-DC9EDD53F709}"/>
              </a:ext>
            </a:extLst>
          </p:cNvPr>
          <p:cNvSpPr/>
          <p:nvPr/>
        </p:nvSpPr>
        <p:spPr>
          <a:xfrm>
            <a:off x="102433" y="624308"/>
            <a:ext cx="7055577" cy="105801"/>
          </a:xfrm>
          <a:prstGeom prst="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42000">
                <a:srgbClr val="92D050">
                  <a:shade val="67500"/>
                  <a:satMod val="115000"/>
                </a:srgbClr>
              </a:gs>
              <a:gs pos="79000">
                <a:sysClr val="window" lastClr="FFFFFF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89592" tIns="44797" rIns="89592" bIns="44797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6A55"/>
              </a:buClr>
              <a:buSzTx/>
              <a:buFontTx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1334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386</Words>
  <Application>Microsoft Macintosh PowerPoint</Application>
  <PresentationFormat>如螢幕大小 (4:3)</PresentationFormat>
  <Paragraphs>45</Paragraphs>
  <Slides>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微軟正黑體</vt:lpstr>
      <vt:lpstr>Arial</vt:lpstr>
      <vt:lpstr>Calibri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廖奕翔(Sean Liao)</dc:creator>
  <cp:lastModifiedBy>Sean Liao</cp:lastModifiedBy>
  <cp:revision>10</cp:revision>
  <dcterms:created xsi:type="dcterms:W3CDTF">2019-11-04T03:06:18Z</dcterms:created>
  <dcterms:modified xsi:type="dcterms:W3CDTF">2019-11-06T14:36:23Z</dcterms:modified>
</cp:coreProperties>
</file>

<file path=docProps/thumbnail.jpeg>
</file>